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20"/>
  </p:notesMasterIdLst>
  <p:handoutMasterIdLst>
    <p:handoutMasterId r:id="rId21"/>
  </p:handoutMasterIdLst>
  <p:sldIdLst>
    <p:sldId id="854" r:id="rId5"/>
    <p:sldId id="861" r:id="rId6"/>
    <p:sldId id="863" r:id="rId7"/>
    <p:sldId id="864" r:id="rId8"/>
    <p:sldId id="865" r:id="rId9"/>
    <p:sldId id="866" r:id="rId10"/>
    <p:sldId id="862" r:id="rId11"/>
    <p:sldId id="859" r:id="rId12"/>
    <p:sldId id="860" r:id="rId13"/>
    <p:sldId id="857" r:id="rId14"/>
    <p:sldId id="858" r:id="rId15"/>
    <p:sldId id="745" r:id="rId16"/>
    <p:sldId id="855" r:id="rId17"/>
    <p:sldId id="826" r:id="rId18"/>
    <p:sldId id="856" r:id="rId19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2C64"/>
    <a:srgbClr val="32A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273"/>
    <p:restoredTop sz="96793"/>
  </p:normalViewPr>
  <p:slideViewPr>
    <p:cSldViewPr snapToObjects="1">
      <p:cViewPr varScale="1">
        <p:scale>
          <a:sx n="171" d="100"/>
          <a:sy n="171" d="100"/>
        </p:scale>
        <p:origin x="992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66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Objects="1">
      <p:cViewPr varScale="1">
        <p:scale>
          <a:sx n="107" d="100"/>
          <a:sy n="107" d="100"/>
        </p:scale>
        <p:origin x="364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FB2AC-7E4F-8047-9193-854483C1A223}" type="datetimeFigureOut">
              <a:rPr lang="en-US" smtClean="0"/>
              <a:t>9/6/21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CE209-2B77-6A4B-8F32-9DF4E1CE9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578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tiff>
</file>

<file path=ppt/media/image12.tiff>
</file>

<file path=ppt/media/image2.tif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9567C9F-4D7F-5847-BD8F-556675060DA1}" type="datetimeFigureOut">
              <a:rPr lang="en-US" altLang="en-US"/>
              <a:pPr/>
              <a:t>9/6/21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5D6415B-586E-2B45-B637-70E4CB56C15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50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50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CFD365BF-ADBE-9B41-ABF1-832DDE2B814C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6528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7560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1723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2663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1960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0348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7590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3319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590550"/>
            <a:ext cx="8839200" cy="40386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5F4A72-606B-984B-907B-5BEA9B53E5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6876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 userDrawn="1"/>
        </p:nvSpPr>
        <p:spPr>
          <a:xfrm>
            <a:off x="152400" y="895350"/>
            <a:ext cx="6934200" cy="457200"/>
          </a:xfrm>
          <a:prstGeom prst="rect">
            <a:avLst/>
          </a:prstGeom>
        </p:spPr>
        <p:txBody>
          <a:bodyPr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US" sz="2800" dirty="0">
                <a:solidFill>
                  <a:schemeClr val="bg1"/>
                </a:solidFill>
              </a:rPr>
              <a:t>Click to edit Master title style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B43658-48CD-764C-86BF-302575415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6F2A81-D24A-A44F-8915-B9DC7FC2A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255CA6-4B6D-7842-85B8-A423C0C60A3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06103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9264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5744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0CC6A0C-5777-6141-8161-40A51E54DA25}" type="datetimeFigureOut">
              <a:rPr lang="en-US" altLang="en-US"/>
              <a:pPr/>
              <a:t>9/6/21</a:t>
            </a:fld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B1B0572-E7E6-434E-BFB5-5CD3555E83A4}" type="slidenum">
              <a:rPr lang="en-US" altLang="en-US"/>
              <a:pPr/>
              <a:t>‹#›</a:t>
            </a:fld>
            <a:endParaRPr lang="en-US" altLang="en-US">
              <a:solidFill>
                <a:srgbClr val="88A4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251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1FA5FD1-732F-9047-B0F4-603D0EAC5CB0}" type="datetimeFigureOut">
              <a:rPr lang="en-US" altLang="en-US"/>
              <a:pPr/>
              <a:t>9/6/21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DBB9D51-EA15-824B-AFBA-C5CFF76353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87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6D54B9-89B7-A248-9210-3C9346164D0F}" type="datetimeFigureOut">
              <a:rPr lang="en-US" altLang="en-US"/>
              <a:pPr/>
              <a:t>9/6/21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5559CE1-75A0-2043-A1BB-26E32B46DEB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622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EBE5339B-726A-CF41-B4A0-6109F9D8F0EB}" type="datetimeFigureOut">
              <a:rPr lang="en-US" altLang="en-US"/>
              <a:pPr/>
              <a:t>9/6/21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ED28FB-5F5E-B441-A1E3-774C424C6E3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398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sp>
        <p:nvSpPr>
          <p:cNvPr id="9" name="TextBox 11"/>
          <p:cNvSpPr txBox="1">
            <a:spLocks noChangeArrowheads="1"/>
          </p:cNvSpPr>
          <p:nvPr userDrawn="1"/>
        </p:nvSpPr>
        <p:spPr bwMode="auto">
          <a:xfrm>
            <a:off x="255588" y="4695825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‹#›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2 – REST, PaaS, S3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  <p:pic>
        <p:nvPicPr>
          <p:cNvPr id="12" name="Picture 10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>
            <a:spLocks noChangeArrowheads="1"/>
          </p:cNvSpPr>
          <p:nvPr userDrawn="1"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3469" r:id="rId1"/>
    <p:sldLayoutId id="2147493474" r:id="rId2"/>
    <p:sldLayoutId id="2147493586" r:id="rId3"/>
    <p:sldLayoutId id="2147493478" r:id="rId4"/>
    <p:sldLayoutId id="2147493475" r:id="rId5"/>
    <p:sldLayoutId id="2147493476" r:id="rId6"/>
    <p:sldLayoutId id="2147493477" r:id="rId7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aljindersingh013.medium.com/angular-app-deployment-with-aws-s3-42d9008734ab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E15D65-8053-1B4E-B089-18B4089AA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-1"/>
            <a:ext cx="9144001" cy="5143501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3075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6" name="TextBox 9"/>
          <p:cNvSpPr txBox="1">
            <a:spLocks noChangeArrowheads="1"/>
          </p:cNvSpPr>
          <p:nvPr/>
        </p:nvSpPr>
        <p:spPr bwMode="auto">
          <a:xfrm>
            <a:off x="-2" y="1"/>
            <a:ext cx="914400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3200" i="1" dirty="0"/>
              <a:t>E6156 – Topics in SW Engineering: Cloud Computing</a:t>
            </a:r>
          </a:p>
          <a:p>
            <a:pPr algn="ctr"/>
            <a:r>
              <a:rPr lang="en-US" altLang="en-US" sz="3200" i="1" dirty="0">
                <a:solidFill>
                  <a:srgbClr val="FFFF00"/>
                </a:solidFill>
              </a:rPr>
              <a:t>Lecture 2: Microservices, REST, PaaS, S3</a:t>
            </a:r>
          </a:p>
        </p:txBody>
      </p:sp>
      <p:sp>
        <p:nvSpPr>
          <p:cNvPr id="3077" name="TextBox 10"/>
          <p:cNvSpPr txBox="1">
            <a:spLocks noChangeArrowheads="1"/>
          </p:cNvSpPr>
          <p:nvPr/>
        </p:nvSpPr>
        <p:spPr bwMode="auto">
          <a:xfrm>
            <a:off x="0" y="4732991"/>
            <a:ext cx="91440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>
              <a:lnSpc>
                <a:spcPts val="2400"/>
              </a:lnSpc>
            </a:pPr>
            <a:r>
              <a:rPr lang="en-US" altLang="en-US" sz="1200" i="1" dirty="0">
                <a:solidFill>
                  <a:schemeClr val="bg1"/>
                </a:solidFill>
              </a:rPr>
              <a:t>© Donald F. Ferguson, 2021</a:t>
            </a:r>
          </a:p>
        </p:txBody>
      </p:sp>
    </p:spTree>
    <p:extLst>
      <p:ext uri="{BB962C8B-B14F-4D97-AF65-F5344CB8AC3E}">
        <p14:creationId xmlns:p14="http://schemas.microsoft.com/office/powerpoint/2010/main" val="2037995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FC8F91-D1AB-C24E-A648-7E60477E7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Containers/Docker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498293-F9C6-C240-84C5-2F5AAD1CC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" y="742950"/>
            <a:ext cx="8989493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488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64441B-1C03-FA41-BF37-97DDBF936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887517"/>
            <a:ext cx="3886200" cy="37416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13F5ECF-ADF8-8D45-8810-5465F1843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Login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8AACE5-62F5-9148-A644-397D1B5E2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4269"/>
            <a:ext cx="4992880" cy="404185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F092BB4-987B-4449-A086-0FB76EFC729E}"/>
              </a:ext>
            </a:extLst>
          </p:cNvPr>
          <p:cNvSpPr/>
          <p:nvPr/>
        </p:nvSpPr>
        <p:spPr>
          <a:xfrm>
            <a:off x="0" y="444319"/>
            <a:ext cx="80049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developers.google.com</a:t>
            </a:r>
            <a:r>
              <a:rPr lang="en-US" dirty="0"/>
              <a:t>/identity/sign-in/web/server-side-flow</a:t>
            </a:r>
          </a:p>
        </p:txBody>
      </p:sp>
    </p:spTree>
    <p:extLst>
      <p:ext uri="{BB962C8B-B14F-4D97-AF65-F5344CB8AC3E}">
        <p14:creationId xmlns:p14="http://schemas.microsoft.com/office/powerpoint/2010/main" val="604715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We will start in a couple of minutes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4D44F49-DC3C-014E-8436-0913E2B9C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12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1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Contents and Agenda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FBE7C36A-8239-E942-9EC1-D89301D1A6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13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36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6E103B-9592-8A4C-AF7E-2678BD900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 and Agenda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79CA6FE6-E9C9-E742-9219-D4E0DCAE53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4976620"/>
              </p:ext>
            </p:extLst>
          </p:nvPr>
        </p:nvGraphicFramePr>
        <p:xfrm>
          <a:off x="153115" y="590550"/>
          <a:ext cx="8588808" cy="388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5210">
                  <a:extLst>
                    <a:ext uri="{9D8B030D-6E8A-4147-A177-3AD203B41FA5}">
                      <a16:colId xmlns:a16="http://schemas.microsoft.com/office/drawing/2014/main" val="3074886637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374307112"/>
                    </a:ext>
                  </a:extLst>
                </a:gridCol>
                <a:gridCol w="1752598">
                  <a:extLst>
                    <a:ext uri="{9D8B030D-6E8A-4147-A177-3AD203B41FA5}">
                      <a16:colId xmlns:a16="http://schemas.microsoft.com/office/drawing/2014/main" val="40605253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Topic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Subtopics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162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Overview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About your instructor.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Syllabus.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Logistics.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Projects and grading.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1:10 – 1:30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4809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Core Concepts (I)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IaaS, CaaS, SaaS, PaaS, ... ...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IaaS: Some details.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Full-stack, web application architecture.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Microservices.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1:30 – 2:15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08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2:15 – 2:20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3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Demo,</a:t>
                      </a:r>
                    </a:p>
                    <a:p>
                      <a:r>
                        <a:rPr lang="en-US" sz="1400" dirty="0"/>
                        <a:t>Code walkthrough,</a:t>
                      </a:r>
                    </a:p>
                    <a:p>
                      <a:r>
                        <a:rPr lang="en-US" sz="1400" dirty="0"/>
                        <a:t>... 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PyCharm, microservice application code, ... ...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WebStorm, Angular CLI, Bootstrap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EC2 setup and configuration. GitHub. ... 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2:20 – 3:00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473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Next steps</a:t>
                      </a:r>
                    </a:p>
                    <a:p>
                      <a:r>
                        <a:rPr lang="en-US" sz="1400" dirty="0"/>
                        <a:t>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Project team formation.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Individual project.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3:00 – 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11792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9218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Introduction and Overview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BAB4F1FA-79DB-4440-889D-6A49677959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15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711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Static Web Hosting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4D44F49-DC3C-014E-8436-0913E2B9C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2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2 – REST, PaaS, S3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047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4505A18-E3A8-CC4D-82B7-77D789F96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3403" y="2550568"/>
            <a:ext cx="4568196" cy="2078582"/>
          </a:xfrm>
        </p:spPr>
        <p:txBody>
          <a:bodyPr/>
          <a:lstStyle/>
          <a:p>
            <a:r>
              <a:rPr lang="en-US" sz="1600" dirty="0" err="1">
                <a:solidFill>
                  <a:srgbClr val="0070C0"/>
                </a:solidFill>
              </a:rPr>
              <a:t>app.component</a:t>
            </a:r>
            <a:endParaRPr lang="en-US" sz="1600" dirty="0">
              <a:solidFill>
                <a:srgbClr val="0070C0"/>
              </a:solidFill>
            </a:endParaRPr>
          </a:p>
          <a:p>
            <a:r>
              <a:rPr lang="en-US" sz="1600" dirty="0" err="1">
                <a:solidFill>
                  <a:srgbClr val="FF0000"/>
                </a:solidFill>
              </a:rPr>
              <a:t>navbar.component</a:t>
            </a:r>
            <a:endParaRPr lang="en-US" sz="1600" dirty="0">
              <a:solidFill>
                <a:srgbClr val="FF0000"/>
              </a:solidFill>
            </a:endParaRPr>
          </a:p>
          <a:p>
            <a:r>
              <a:rPr lang="en-US" sz="1600" dirty="0" err="1">
                <a:solidFill>
                  <a:srgbClr val="00B050"/>
                </a:solidFill>
              </a:rPr>
              <a:t>imdbartist.component</a:t>
            </a:r>
            <a:endParaRPr lang="en-US" sz="1600" dirty="0">
              <a:solidFill>
                <a:srgbClr val="00B050"/>
              </a:solidFill>
            </a:endParaRPr>
          </a:p>
          <a:p>
            <a:pPr lvl="1"/>
            <a:r>
              <a:rPr lang="en-US" sz="1400" dirty="0">
                <a:solidFill>
                  <a:srgbClr val="00B050"/>
                </a:solidFill>
              </a:rPr>
              <a:t>Template (HTML)</a:t>
            </a:r>
          </a:p>
          <a:p>
            <a:pPr lvl="1"/>
            <a:r>
              <a:rPr lang="en-US" sz="1400" dirty="0">
                <a:solidFill>
                  <a:srgbClr val="00B050"/>
                </a:solidFill>
              </a:rPr>
              <a:t>CSS</a:t>
            </a:r>
          </a:p>
          <a:p>
            <a:pPr lvl="1"/>
            <a:r>
              <a:rPr lang="en-US" sz="1400" dirty="0">
                <a:solidFill>
                  <a:srgbClr val="00B050"/>
                </a:solidFill>
              </a:rPr>
              <a:t>Component implementation</a:t>
            </a:r>
          </a:p>
          <a:p>
            <a:pPr lvl="1"/>
            <a:r>
              <a:rPr lang="en-US" sz="1400" dirty="0">
                <a:solidFill>
                  <a:srgbClr val="00B050"/>
                </a:solidFill>
              </a:rPr>
              <a:t>Service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CC8A5FD-C05B-334D-B0E6-E1C5219A3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Application 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E6FCFD-6C5B-A845-BB20-2D33E9733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0846" y="583545"/>
            <a:ext cx="4343400" cy="160805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C4094F7-A07D-CA41-BA02-1E89183B4E11}"/>
              </a:ext>
            </a:extLst>
          </p:cNvPr>
          <p:cNvSpPr/>
          <p:nvPr/>
        </p:nvSpPr>
        <p:spPr>
          <a:xfrm>
            <a:off x="4798469" y="2106881"/>
            <a:ext cx="429224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dzone.com</a:t>
            </a:r>
            <a:r>
              <a:rPr lang="en-US" sz="1000" dirty="0"/>
              <a:t>/articles/architectural-shift-in-web-applications-with-</a:t>
            </a:r>
            <a:r>
              <a:rPr lang="en-US" sz="1000" dirty="0" err="1"/>
              <a:t>emerg</a:t>
            </a:r>
            <a:endParaRPr lang="en-US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19432E-D6DF-2B48-AF5F-675B54E27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6" y="512180"/>
            <a:ext cx="3397028" cy="1978534"/>
          </a:xfrm>
          <a:prstGeom prst="rect">
            <a:avLst/>
          </a:prstGeom>
        </p:spPr>
      </p:pic>
      <p:sp>
        <p:nvSpPr>
          <p:cNvPr id="10" name="Left Brace 9">
            <a:extLst>
              <a:ext uri="{FF2B5EF4-FFF2-40B4-BE49-F238E27FC236}">
                <a16:creationId xmlns:a16="http://schemas.microsoft.com/office/drawing/2014/main" id="{3E39380B-195F-304A-98A1-604991314D29}"/>
              </a:ext>
            </a:extLst>
          </p:cNvPr>
          <p:cNvSpPr/>
          <p:nvPr/>
        </p:nvSpPr>
        <p:spPr>
          <a:xfrm>
            <a:off x="4505884" y="583545"/>
            <a:ext cx="164962" cy="1835805"/>
          </a:xfrm>
          <a:prstGeom prst="leftBrace">
            <a:avLst>
              <a:gd name="adj1" fmla="val 8333"/>
              <a:gd name="adj2" fmla="val 5069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AAA1AB-FF27-AF4F-BEB2-2F199FC096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9" y="2550569"/>
            <a:ext cx="4263690" cy="2107580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64598C58-4E9D-234B-9B77-CDBE2AC60532}"/>
              </a:ext>
            </a:extLst>
          </p:cNvPr>
          <p:cNvSpPr/>
          <p:nvPr/>
        </p:nvSpPr>
        <p:spPr>
          <a:xfrm>
            <a:off x="3509003" y="1404657"/>
            <a:ext cx="914400" cy="19357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45A3C6-0D1D-2947-8866-C91C7D45689F}"/>
              </a:ext>
            </a:extLst>
          </p:cNvPr>
          <p:cNvSpPr/>
          <p:nvPr/>
        </p:nvSpPr>
        <p:spPr>
          <a:xfrm>
            <a:off x="31439" y="2490714"/>
            <a:ext cx="4311961" cy="2167436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B9F220-75AF-2B45-A6F2-9FB17C711937}"/>
              </a:ext>
            </a:extLst>
          </p:cNvPr>
          <p:cNvSpPr/>
          <p:nvPr/>
        </p:nvSpPr>
        <p:spPr>
          <a:xfrm>
            <a:off x="42362" y="2550568"/>
            <a:ext cx="4241843" cy="1935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E9155E1-CF4B-4E4B-8257-859F19A42B45}"/>
              </a:ext>
            </a:extLst>
          </p:cNvPr>
          <p:cNvSpPr/>
          <p:nvPr/>
        </p:nvSpPr>
        <p:spPr>
          <a:xfrm>
            <a:off x="77421" y="2876550"/>
            <a:ext cx="4241843" cy="144780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85FE8BC-5128-C243-A356-BC21A6FA15EB}"/>
              </a:ext>
            </a:extLst>
          </p:cNvPr>
          <p:cNvSpPr/>
          <p:nvPr/>
        </p:nvSpPr>
        <p:spPr>
          <a:xfrm>
            <a:off x="7543800" y="3257550"/>
            <a:ext cx="1447799" cy="762000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Show</a:t>
            </a:r>
            <a:br>
              <a:rPr lang="en-US" sz="1400" dirty="0"/>
            </a:br>
            <a:r>
              <a:rPr lang="en-US" sz="1400" dirty="0"/>
              <a:t>the</a:t>
            </a:r>
            <a:br>
              <a:rPr lang="en-US" sz="1400" dirty="0"/>
            </a:br>
            <a:r>
              <a:rPr lang="en-US" sz="1400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826091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AAB4CA-7DA3-1B47-813E-74F2FB930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200" y="559177"/>
            <a:ext cx="5410200" cy="4095750"/>
          </a:xfrm>
        </p:spPr>
        <p:txBody>
          <a:bodyPr/>
          <a:lstStyle/>
          <a:p>
            <a:r>
              <a:rPr lang="en-US" sz="1400" dirty="0"/>
              <a:t>The browser is an application that interprets the files:</a:t>
            </a:r>
          </a:p>
          <a:p>
            <a:pPr lvl="1"/>
            <a:r>
              <a:rPr lang="en-US" sz="1200" dirty="0"/>
              <a:t>HTML, CSS, etc. define the document and content.</a:t>
            </a:r>
          </a:p>
          <a:p>
            <a:pPr lvl="1"/>
            <a:r>
              <a:rPr lang="en-US" sz="1200" dirty="0"/>
              <a:t>JavaScript defines dynamic behavior.</a:t>
            </a:r>
          </a:p>
          <a:p>
            <a:r>
              <a:rPr lang="en-US" sz="1400" dirty="0"/>
              <a:t>Browser loads </a:t>
            </a:r>
            <a:r>
              <a:rPr lang="en-US" sz="1400" dirty="0" err="1"/>
              <a:t>index.html</a:t>
            </a:r>
            <a:endParaRPr lang="en-US" sz="1400" dirty="0"/>
          </a:p>
          <a:p>
            <a:pPr lvl="1"/>
            <a:r>
              <a:rPr lang="en-US" sz="1200" dirty="0" err="1"/>
              <a:t>index.html</a:t>
            </a:r>
            <a:r>
              <a:rPr lang="en-US" sz="1200" dirty="0"/>
              <a:t> contains links to files.</a:t>
            </a:r>
          </a:p>
          <a:p>
            <a:pPr lvl="1"/>
            <a:r>
              <a:rPr lang="en-US" sz="1200" dirty="0"/>
              <a:t>The browser loads the linked files.</a:t>
            </a:r>
          </a:p>
          <a:p>
            <a:pPr lvl="1"/>
            <a:r>
              <a:rPr lang="en-US" sz="1200" dirty="0"/>
              <a:t>These also have links, which the browser loads.</a:t>
            </a:r>
          </a:p>
          <a:p>
            <a:pPr lvl="1"/>
            <a:r>
              <a:rPr lang="en-US" sz="1200" dirty="0"/>
              <a:t>etc.</a:t>
            </a:r>
          </a:p>
          <a:p>
            <a:r>
              <a:rPr lang="en-US" sz="1400" dirty="0"/>
              <a:t>How did all of this get in the browser?</a:t>
            </a:r>
          </a:p>
          <a:p>
            <a:r>
              <a:rPr lang="en-US" sz="1400" dirty="0"/>
              <a:t>A </a:t>
            </a:r>
            <a:r>
              <a:rPr lang="en-US" sz="1400" i="1" dirty="0"/>
              <a:t>web server</a:t>
            </a:r>
            <a:r>
              <a:rPr lang="en-US" sz="1400" dirty="0"/>
              <a:t> delivers these files from “the file system.”</a:t>
            </a:r>
          </a:p>
          <a:p>
            <a:r>
              <a:rPr lang="en-US" sz="1400" dirty="0"/>
              <a:t>During development, Angular uses a simple, embedded web server.</a:t>
            </a:r>
          </a:p>
          <a:p>
            <a:r>
              <a:rPr lang="en-US" sz="1400" dirty="0"/>
              <a:t>Deploying the application to the cloud </a:t>
            </a:r>
            <a:r>
              <a:rPr lang="en-US" sz="1400" dirty="0">
                <a:sym typeface="Wingdings" pitchFamily="2" charset="2"/>
              </a:rPr>
              <a:t></a:t>
            </a:r>
          </a:p>
          <a:p>
            <a:pPr lvl="1"/>
            <a:r>
              <a:rPr lang="en-US" sz="1200" dirty="0">
                <a:sym typeface="Wingdings" pitchFamily="2" charset="2"/>
              </a:rPr>
              <a:t>We have seen deploying the application logic to the cloud.</a:t>
            </a:r>
          </a:p>
          <a:p>
            <a:pPr lvl="1"/>
            <a:r>
              <a:rPr lang="en-US" sz="1200" dirty="0">
                <a:sym typeface="Wingdings" pitchFamily="2" charset="2"/>
              </a:rPr>
              <a:t>What about the content?</a:t>
            </a:r>
            <a:endParaRPr lang="en-US" sz="1200" dirty="0"/>
          </a:p>
          <a:p>
            <a:r>
              <a:rPr lang="en-US" sz="1400" b="1" u="sng" dirty="0"/>
              <a:t>Notes:</a:t>
            </a:r>
          </a:p>
          <a:p>
            <a:pPr lvl="1"/>
            <a:r>
              <a:rPr lang="en-US" sz="1200" dirty="0"/>
              <a:t>Show loading the demo-</a:t>
            </a:r>
            <a:r>
              <a:rPr lang="en-US" sz="1200" dirty="0" err="1"/>
              <a:t>ui</a:t>
            </a:r>
            <a:r>
              <a:rPr lang="en-US" sz="1200" dirty="0"/>
              <a:t>.</a:t>
            </a:r>
          </a:p>
          <a:p>
            <a:pPr lvl="1"/>
            <a:r>
              <a:rPr lang="en-US" sz="1200" dirty="0"/>
              <a:t>Show loading </a:t>
            </a:r>
            <a:r>
              <a:rPr lang="en-US" sz="1200" dirty="0" err="1"/>
              <a:t>cnn.com</a:t>
            </a:r>
            <a:r>
              <a:rPr lang="en-US" sz="1200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0EC78D-E750-0E48-A09D-E4C715612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 the Browser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57A11E-6DD1-C540-A74D-F34F48C58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523875"/>
            <a:ext cx="3303708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120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731FA72-FC30-DD4A-9B26-5A5C9338C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 to S3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E36529A-B4F5-024A-BF62-D521D62E1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3094072"/>
            <a:ext cx="4191000" cy="1496978"/>
          </a:xfrm>
        </p:spPr>
        <p:txBody>
          <a:bodyPr/>
          <a:lstStyle/>
          <a:p>
            <a:r>
              <a:rPr lang="en-US" sz="1400" dirty="0"/>
              <a:t>Compile the browser application</a:t>
            </a:r>
            <a:br>
              <a:rPr lang="en-US" sz="1400" dirty="0"/>
            </a:br>
            <a:r>
              <a:rPr lang="en-US" sz="1400" dirty="0"/>
              <a:t>(ng build -- prod)</a:t>
            </a:r>
          </a:p>
          <a:p>
            <a:r>
              <a:rPr lang="en-US" sz="1400" dirty="0"/>
              <a:t>You can test with ng serve -- prod</a:t>
            </a:r>
          </a:p>
          <a:p>
            <a:r>
              <a:rPr lang="en-US" sz="1400" dirty="0"/>
              <a:t>Generates “bundles” that contain:</a:t>
            </a:r>
          </a:p>
          <a:p>
            <a:pPr lvl="1"/>
            <a:r>
              <a:rPr lang="en-US" sz="1200" dirty="0"/>
              <a:t>JavaScript application logic.</a:t>
            </a:r>
          </a:p>
          <a:p>
            <a:pPr lvl="1"/>
            <a:r>
              <a:rPr lang="en-US" sz="1200" dirty="0"/>
              <a:t>HTML, content, ... In the app logic.</a:t>
            </a:r>
          </a:p>
          <a:p>
            <a:endParaRPr lang="en-US" sz="14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A79AB3D-4027-8F48-BF8E-B0712A7DED5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06103" y="3094072"/>
            <a:ext cx="4191000" cy="1496978"/>
          </a:xfrm>
        </p:spPr>
        <p:txBody>
          <a:bodyPr/>
          <a:lstStyle/>
          <a:p>
            <a:r>
              <a:rPr lang="en-US" sz="1400" dirty="0"/>
              <a:t>Create an S3 bucket.</a:t>
            </a:r>
          </a:p>
          <a:p>
            <a:r>
              <a:rPr lang="en-US" sz="1400" dirty="0"/>
              <a:t>Upload files from /</a:t>
            </a:r>
            <a:r>
              <a:rPr lang="en-US" sz="1400" dirty="0" err="1"/>
              <a:t>dist</a:t>
            </a:r>
            <a:r>
              <a:rPr lang="en-US" sz="1400" dirty="0"/>
              <a:t> folder.</a:t>
            </a:r>
          </a:p>
          <a:p>
            <a:r>
              <a:rPr lang="en-US" sz="1400" dirty="0"/>
              <a:t>Enable static web hosting.</a:t>
            </a:r>
          </a:p>
          <a:p>
            <a:r>
              <a:rPr lang="en-US" sz="1400" dirty="0"/>
              <a:t>Set access permissions.</a:t>
            </a:r>
          </a:p>
          <a:p>
            <a:r>
              <a:rPr lang="en-US" sz="1400" dirty="0"/>
              <a:t>Set </a:t>
            </a:r>
            <a:r>
              <a:rPr lang="en-US" sz="1400" dirty="0" err="1"/>
              <a:t>index.html</a:t>
            </a:r>
            <a:r>
              <a:rPr lang="en-US" sz="1400" dirty="0"/>
              <a:t>.</a:t>
            </a:r>
          </a:p>
          <a:p>
            <a:r>
              <a:rPr lang="en-US" sz="1400" dirty="0"/>
              <a:t>We will learn how to automate later.</a:t>
            </a:r>
          </a:p>
          <a:p>
            <a:endParaRPr lang="en-US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1BA78A-73B3-9146-92B7-3CF40CF4E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055" y="552450"/>
            <a:ext cx="4506545" cy="23980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F70484-4C93-FA48-9902-FC2F51182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791956"/>
            <a:ext cx="4009238" cy="217627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53B3E9-E9CB-844D-90AC-03F1F07DFD70}"/>
              </a:ext>
            </a:extLst>
          </p:cNvPr>
          <p:cNvSpPr/>
          <p:nvPr/>
        </p:nvSpPr>
        <p:spPr>
          <a:xfrm>
            <a:off x="27709" y="468218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>
                <a:hlinkClick r:id="rId4"/>
              </a:rPr>
              <a:t>https://baljindersingh013.medium.com/angular-app-deployment-with-aws-s3-42d9008734ab</a:t>
            </a:r>
            <a:r>
              <a:rPr lang="en-US" sz="9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0975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BAC83C-72A2-814F-A1B9-1BCECFDD8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dirty="0"/>
              <a:t>The code is not quite correct:</a:t>
            </a:r>
            <a:br>
              <a:rPr lang="en-US" sz="1400" dirty="0"/>
            </a:br>
            <a:r>
              <a:rPr lang="en-US" sz="1400" dirty="0"/>
              <a:t>The browser code needs to</a:t>
            </a:r>
          </a:p>
          <a:p>
            <a:pPr lvl="1"/>
            <a:r>
              <a:rPr lang="en-US" sz="1200" dirty="0"/>
              <a:t>Access the local application during dev/test.</a:t>
            </a:r>
          </a:p>
          <a:p>
            <a:pPr lvl="1"/>
            <a:r>
              <a:rPr lang="en-US" sz="1200" dirty="0"/>
              <a:t>The EC2 deployed app during production.</a:t>
            </a:r>
          </a:p>
          <a:p>
            <a:pPr lvl="1"/>
            <a:r>
              <a:rPr lang="en-US" sz="1200" dirty="0"/>
              <a:t>I hacked the code. There are better approaches.</a:t>
            </a:r>
          </a:p>
          <a:p>
            <a:r>
              <a:rPr lang="en-US" sz="1400" dirty="0"/>
              <a:t>I could have deployed the code on EC2 and</a:t>
            </a:r>
            <a:br>
              <a:rPr lang="en-US" sz="1400" dirty="0"/>
            </a:br>
            <a:r>
              <a:rPr lang="en-US" sz="1400" dirty="0"/>
              <a:t>delivered from application (Show demo).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C9CDD24-2445-354E-97BC-237C59950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Comments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7C6EE6-0AA3-354C-A582-A7CEA2EBA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9495" y="57150"/>
            <a:ext cx="4017347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1842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Introduction to Microservices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4D44F49-DC3C-014E-8436-0913E2B9C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7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761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Introduction to REST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4D44F49-DC3C-014E-8436-0913E2B9C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8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189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Introduction to OAuth 2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4D44F49-DC3C-014E-8436-0913E2B9C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9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6208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sharepoint/v3/fields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purl.org/dc/terms/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55554</TotalTime>
  <Words>697</Words>
  <Application>Microsoft Macintosh PowerPoint</Application>
  <PresentationFormat>On-screen Show (16:9)</PresentationFormat>
  <Paragraphs>105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Museo For Dell</vt:lpstr>
      <vt:lpstr>Office Theme</vt:lpstr>
      <vt:lpstr>PowerPoint Presentation</vt:lpstr>
      <vt:lpstr>PowerPoint Presentation</vt:lpstr>
      <vt:lpstr>Web Application Architecture</vt:lpstr>
      <vt:lpstr>What’s in the Browser</vt:lpstr>
      <vt:lpstr>Deploy to S3</vt:lpstr>
      <vt:lpstr>Some Comments</vt:lpstr>
      <vt:lpstr>PowerPoint Presentation</vt:lpstr>
      <vt:lpstr>PowerPoint Presentation</vt:lpstr>
      <vt:lpstr>PowerPoint Presentation</vt:lpstr>
      <vt:lpstr>Containers/Docker</vt:lpstr>
      <vt:lpstr>Google Login</vt:lpstr>
      <vt:lpstr>PowerPoint Presentation</vt:lpstr>
      <vt:lpstr>PowerPoint Presentation</vt:lpstr>
      <vt:lpstr>Contents and Agenda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Donald Ferguson</cp:lastModifiedBy>
  <cp:revision>565</cp:revision>
  <cp:lastPrinted>2018-11-15T21:01:50Z</cp:lastPrinted>
  <dcterms:created xsi:type="dcterms:W3CDTF">2010-04-12T23:12:02Z</dcterms:created>
  <dcterms:modified xsi:type="dcterms:W3CDTF">2021-09-06T11:33:21Z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